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415" r:id="rId2"/>
    <p:sldId id="459" r:id="rId3"/>
    <p:sldId id="501" r:id="rId4"/>
    <p:sldId id="503" r:id="rId5"/>
    <p:sldId id="502" r:id="rId6"/>
    <p:sldId id="504" r:id="rId7"/>
    <p:sldId id="505" r:id="rId8"/>
    <p:sldId id="506" r:id="rId9"/>
    <p:sldId id="507" r:id="rId10"/>
    <p:sldId id="508" r:id="rId11"/>
    <p:sldId id="509"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6" autoAdjust="0"/>
    <p:restoredTop sz="90924" autoAdjust="0"/>
  </p:normalViewPr>
  <p:slideViewPr>
    <p:cSldViewPr>
      <p:cViewPr varScale="1">
        <p:scale>
          <a:sx n="211" d="100"/>
          <a:sy n="211" d="100"/>
        </p:scale>
        <p:origin x="200" y="71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11/24/16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215628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12526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6316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a:t>
            </a:r>
            <a:r>
              <a:rPr lang="en-AU" sz="4800" dirty="0" smtClean="0">
                <a:solidFill>
                  <a:srgbClr val="FFFF66"/>
                </a:solidFill>
              </a:rPr>
              <a:t>14</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6437" y="-12389"/>
            <a:ext cx="9106983"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Drinking alcohol isn’t a sin.  </a:t>
            </a:r>
            <a:r>
              <a:rPr lang="en-US" sz="2400" u="sng" spc="120" dirty="0" smtClean="0">
                <a:solidFill>
                  <a:srgbClr val="FFFF00"/>
                </a:solidFill>
                <a:latin typeface="Times New Roman"/>
                <a:cs typeface="Times New Roman"/>
              </a:rPr>
              <a:t>But getting drunk, is a </a:t>
            </a:r>
            <a:r>
              <a:rPr lang="en-US" sz="2400" b="1" u="sng" spc="120" dirty="0" smtClean="0">
                <a:solidFill>
                  <a:srgbClr val="FFFF00"/>
                </a:solidFill>
                <a:latin typeface="Times New Roman"/>
                <a:cs typeface="Times New Roman"/>
              </a:rPr>
              <a:t>serious</a:t>
            </a:r>
            <a:r>
              <a:rPr lang="en-US" sz="2400" u="sng" spc="120" dirty="0" smtClean="0">
                <a:solidFill>
                  <a:srgbClr val="FFFF00"/>
                </a:solidFill>
                <a:latin typeface="Times New Roman"/>
                <a:cs typeface="Times New Roman"/>
              </a:rPr>
              <a:t> sin</a:t>
            </a:r>
            <a:r>
              <a:rPr lang="en-US" sz="2400" spc="120" dirty="0" smtClean="0">
                <a:solidFill>
                  <a:srgbClr val="FFFF00"/>
                </a:solidFill>
                <a:latin typeface="Times New Roman"/>
                <a:cs typeface="Times New Roman"/>
              </a:rPr>
              <a:t>.</a:t>
            </a:r>
            <a:endParaRPr lang="en-US" sz="2400" spc="120" dirty="0" smtClean="0">
              <a:solidFill>
                <a:srgbClr val="FFFF00"/>
              </a:solidFill>
              <a:latin typeface="Times New Roman"/>
              <a:cs typeface="Times New Roman"/>
            </a:endParaRPr>
          </a:p>
        </p:txBody>
      </p:sp>
      <p:sp>
        <p:nvSpPr>
          <p:cNvPr id="9" name="TextBox 8"/>
          <p:cNvSpPr txBox="1"/>
          <p:nvPr/>
        </p:nvSpPr>
        <p:spPr>
          <a:xfrm>
            <a:off x="154826" y="389422"/>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In Christ, we are free to drink.  But in some cases, we are not:</a:t>
            </a:r>
            <a:endParaRPr lang="en-US" sz="2400" spc="120" dirty="0" smtClean="0">
              <a:solidFill>
                <a:schemeClr val="bg1"/>
              </a:solidFill>
              <a:latin typeface="Times New Roman"/>
              <a:cs typeface="Times New Roman"/>
            </a:endParaRPr>
          </a:p>
        </p:txBody>
      </p:sp>
      <p:sp>
        <p:nvSpPr>
          <p:cNvPr id="12" name="TextBox 11"/>
          <p:cNvSpPr txBox="1"/>
          <p:nvPr/>
        </p:nvSpPr>
        <p:spPr>
          <a:xfrm>
            <a:off x="11814" y="760433"/>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1.  When the laws of the land prohibit it</a:t>
            </a:r>
            <a:endParaRPr lang="en-US" sz="2400" spc="120" dirty="0" smtClean="0">
              <a:solidFill>
                <a:schemeClr val="bg1"/>
              </a:solidFill>
              <a:latin typeface="Times New Roman"/>
              <a:cs typeface="Times New Roman"/>
            </a:endParaRPr>
          </a:p>
        </p:txBody>
      </p:sp>
      <p:sp>
        <p:nvSpPr>
          <p:cNvPr id="13" name="TextBox 12"/>
          <p:cNvSpPr txBox="1"/>
          <p:nvPr/>
        </p:nvSpPr>
        <p:spPr>
          <a:xfrm>
            <a:off x="22545" y="1141562"/>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2.  When it is likely to lead to drunkenness</a:t>
            </a:r>
            <a:endParaRPr lang="en-US" sz="2400" spc="120" dirty="0" smtClean="0">
              <a:solidFill>
                <a:schemeClr val="bg1"/>
              </a:solidFill>
              <a:latin typeface="Times New Roman"/>
              <a:cs typeface="Times New Roman"/>
            </a:endParaRPr>
          </a:p>
        </p:txBody>
      </p:sp>
      <p:sp>
        <p:nvSpPr>
          <p:cNvPr id="14" name="TextBox 13"/>
          <p:cNvSpPr txBox="1"/>
          <p:nvPr/>
        </p:nvSpPr>
        <p:spPr>
          <a:xfrm>
            <a:off x="665778" y="1512573"/>
            <a:ext cx="8496944" cy="461665"/>
          </a:xfrm>
          <a:prstGeom prst="rect">
            <a:avLst/>
          </a:prstGeom>
          <a:noFill/>
        </p:spPr>
        <p:txBody>
          <a:bodyPr wrap="square" rtlCol="0">
            <a:spAutoFit/>
          </a:bodyPr>
          <a:lstStyle/>
          <a:p>
            <a:pPr marL="342900" indent="-342900">
              <a:buFont typeface="Arial" charset="0"/>
              <a:buChar char="•"/>
            </a:pPr>
            <a:r>
              <a:rPr lang="en-US" sz="2300" spc="120" dirty="0" smtClean="0">
                <a:solidFill>
                  <a:schemeClr val="bg1"/>
                </a:solidFill>
                <a:latin typeface="Times New Roman"/>
                <a:cs typeface="Times New Roman"/>
              </a:rPr>
              <a:t>A personal line in the sand </a:t>
            </a:r>
            <a:r>
              <a:rPr lang="mr-IN" sz="2300" spc="120" dirty="0" smtClean="0">
                <a:solidFill>
                  <a:schemeClr val="bg1"/>
                </a:solidFill>
                <a:latin typeface="Times New Roman"/>
                <a:cs typeface="Times New Roman"/>
              </a:rPr>
              <a:t>–</a:t>
            </a:r>
            <a:r>
              <a:rPr lang="en-US" sz="2300" spc="120" dirty="0" smtClean="0">
                <a:solidFill>
                  <a:schemeClr val="bg1"/>
                </a:solidFill>
                <a:latin typeface="Times New Roman"/>
                <a:cs typeface="Times New Roman"/>
              </a:rPr>
              <a:t> when one is affected by it</a:t>
            </a:r>
            <a:endParaRPr lang="en-US" sz="2300" spc="120" dirty="0" smtClean="0">
              <a:solidFill>
                <a:schemeClr val="bg1"/>
              </a:solidFill>
              <a:latin typeface="Times New Roman"/>
              <a:cs typeface="Times New Roman"/>
            </a:endParaRPr>
          </a:p>
        </p:txBody>
      </p:sp>
      <p:sp>
        <p:nvSpPr>
          <p:cNvPr id="15" name="TextBox 14"/>
          <p:cNvSpPr txBox="1"/>
          <p:nvPr/>
        </p:nvSpPr>
        <p:spPr>
          <a:xfrm>
            <a:off x="11814" y="1931386"/>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3.  When the Lord has convicted you to not drink</a:t>
            </a:r>
            <a:endParaRPr lang="en-US" sz="2400" spc="120" dirty="0" smtClean="0">
              <a:solidFill>
                <a:schemeClr val="bg1"/>
              </a:solidFill>
              <a:latin typeface="Times New Roman"/>
              <a:cs typeface="Times New Roman"/>
            </a:endParaRPr>
          </a:p>
        </p:txBody>
      </p:sp>
      <p:sp>
        <p:nvSpPr>
          <p:cNvPr id="17" name="TextBox 16"/>
          <p:cNvSpPr txBox="1"/>
          <p:nvPr/>
        </p:nvSpPr>
        <p:spPr>
          <a:xfrm>
            <a:off x="442858" y="2312515"/>
            <a:ext cx="8750562" cy="1107996"/>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The convicted honour the Lord by abstaining</a:t>
            </a:r>
          </a:p>
          <a:p>
            <a:pPr marL="342900" indent="-342900">
              <a:buFont typeface="Arial" charset="0"/>
              <a:buChar char="•"/>
            </a:pPr>
            <a:r>
              <a:rPr lang="en-US" sz="2200" spc="120" dirty="0" smtClean="0">
                <a:solidFill>
                  <a:schemeClr val="bg1"/>
                </a:solidFill>
                <a:latin typeface="Times New Roman"/>
                <a:cs typeface="Times New Roman"/>
              </a:rPr>
              <a:t>But don’t pass judgment on Christian brothers who don’t abstain</a:t>
            </a:r>
          </a:p>
          <a:p>
            <a:pPr marL="342900" indent="-342900">
              <a:buFont typeface="Arial" charset="0"/>
              <a:buChar char="•"/>
            </a:pPr>
            <a:r>
              <a:rPr lang="en-US" sz="2200" spc="120" dirty="0" smtClean="0">
                <a:solidFill>
                  <a:schemeClr val="bg1"/>
                </a:solidFill>
                <a:latin typeface="Times New Roman"/>
                <a:cs typeface="Times New Roman"/>
              </a:rPr>
              <a:t>Those who do drink, should honour the one who doesn’t</a:t>
            </a:r>
          </a:p>
        </p:txBody>
      </p:sp>
      <p:sp>
        <p:nvSpPr>
          <p:cNvPr id="18" name="TextBox 17"/>
          <p:cNvSpPr txBox="1"/>
          <p:nvPr/>
        </p:nvSpPr>
        <p:spPr>
          <a:xfrm>
            <a:off x="-14390" y="3320170"/>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4.  When drinking may cause somebody else to stumble</a:t>
            </a:r>
            <a:endParaRPr lang="en-US" sz="2400" spc="120" dirty="0" smtClean="0">
              <a:solidFill>
                <a:schemeClr val="bg1"/>
              </a:solidFill>
              <a:latin typeface="Times New Roman"/>
              <a:cs typeface="Times New Roman"/>
            </a:endParaRPr>
          </a:p>
        </p:txBody>
      </p:sp>
      <p:sp>
        <p:nvSpPr>
          <p:cNvPr id="19" name="TextBox 18"/>
          <p:cNvSpPr txBox="1"/>
          <p:nvPr/>
        </p:nvSpPr>
        <p:spPr>
          <a:xfrm>
            <a:off x="442858" y="3680210"/>
            <a:ext cx="8755240" cy="446276"/>
          </a:xfrm>
          <a:prstGeom prst="rect">
            <a:avLst/>
          </a:prstGeom>
          <a:noFill/>
        </p:spPr>
        <p:txBody>
          <a:bodyPr wrap="square" rtlCol="0">
            <a:spAutoFit/>
          </a:bodyPr>
          <a:lstStyle/>
          <a:p>
            <a:pPr marL="342900" indent="-342900">
              <a:buFont typeface="Arial" charset="0"/>
              <a:buChar char="•"/>
            </a:pPr>
            <a:r>
              <a:rPr lang="en-US" sz="2200" spc="120" dirty="0" err="1" smtClean="0">
                <a:solidFill>
                  <a:schemeClr val="bg1"/>
                </a:solidFill>
                <a:latin typeface="Times New Roman"/>
                <a:cs typeface="Times New Roman"/>
              </a:rPr>
              <a:t>Eg</a:t>
            </a:r>
            <a:r>
              <a:rPr lang="en-US" sz="2200" spc="120" dirty="0" smtClean="0">
                <a:solidFill>
                  <a:schemeClr val="bg1"/>
                </a:solidFill>
                <a:latin typeface="Times New Roman"/>
                <a:cs typeface="Times New Roman"/>
              </a:rPr>
              <a:t>.  An alcoholic present / others likely to get drunk</a:t>
            </a:r>
          </a:p>
        </p:txBody>
      </p:sp>
      <p:sp>
        <p:nvSpPr>
          <p:cNvPr id="16" name="TextBox 15"/>
          <p:cNvSpPr txBox="1"/>
          <p:nvPr/>
        </p:nvSpPr>
        <p:spPr>
          <a:xfrm>
            <a:off x="0" y="4051221"/>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5.  When it is putting a strain on my relationship with a Brother</a:t>
            </a:r>
            <a:endParaRPr lang="en-US" sz="2400" spc="120" dirty="0" smtClean="0">
              <a:solidFill>
                <a:schemeClr val="bg1"/>
              </a:solidFill>
              <a:latin typeface="Times New Roman"/>
              <a:cs typeface="Times New Roman"/>
            </a:endParaRPr>
          </a:p>
        </p:txBody>
      </p:sp>
      <p:sp>
        <p:nvSpPr>
          <p:cNvPr id="20" name="TextBox 19"/>
          <p:cNvSpPr txBox="1"/>
          <p:nvPr/>
        </p:nvSpPr>
        <p:spPr>
          <a:xfrm>
            <a:off x="1187624" y="4484010"/>
            <a:ext cx="7941904" cy="1107996"/>
          </a:xfrm>
          <a:prstGeom prst="rect">
            <a:avLst/>
          </a:prstGeom>
          <a:noFill/>
          <a:ln>
            <a:solidFill>
              <a:schemeClr val="bg1"/>
            </a:solidFill>
          </a:ln>
        </p:spPr>
        <p:txBody>
          <a:bodyPr wrap="square" rtlCol="0">
            <a:spAutoFit/>
          </a:bodyPr>
          <a:lstStyle/>
          <a:p>
            <a:r>
              <a:rPr lang="en-US" sz="2200" spc="120" baseline="30000" smtClean="0">
                <a:solidFill>
                  <a:schemeClr val="bg1"/>
                </a:solidFill>
                <a:latin typeface="Comic Sans MS" charset="0"/>
                <a:ea typeface="Comic Sans MS" charset="0"/>
                <a:cs typeface="Comic Sans MS" charset="0"/>
              </a:rPr>
              <a:t>15  </a:t>
            </a:r>
            <a:r>
              <a:rPr lang="en-US" sz="2200" spc="120" smtClean="0">
                <a:solidFill>
                  <a:schemeClr val="bg1"/>
                </a:solidFill>
                <a:latin typeface="Comic Sans MS" charset="0"/>
                <a:ea typeface="Comic Sans MS" charset="0"/>
                <a:cs typeface="Comic Sans MS" charset="0"/>
              </a:rPr>
              <a:t>If </a:t>
            </a:r>
            <a:r>
              <a:rPr lang="en-US" sz="2200" spc="120" dirty="0" smtClean="0">
                <a:solidFill>
                  <a:schemeClr val="bg1"/>
                </a:solidFill>
                <a:latin typeface="Comic Sans MS" charset="0"/>
                <a:ea typeface="Comic Sans MS" charset="0"/>
                <a:cs typeface="Comic Sans MS" charset="0"/>
              </a:rPr>
              <a:t>your brother is grieved by what you eat, you are no longer walking in love.  By what you eat, do not destroy the one for whom Christ died.</a:t>
            </a:r>
          </a:p>
        </p:txBody>
      </p:sp>
    </p:spTree>
    <p:extLst>
      <p:ext uri="{BB962C8B-B14F-4D97-AF65-F5344CB8AC3E}">
        <p14:creationId xmlns:p14="http://schemas.microsoft.com/office/powerpoint/2010/main" val="158401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507831"/>
          </a:xfrm>
          <a:prstGeom prst="rect">
            <a:avLst/>
          </a:prstGeom>
          <a:noFill/>
        </p:spPr>
        <p:txBody>
          <a:bodyPr wrap="square" rtlCol="0">
            <a:spAutoFit/>
          </a:bodyPr>
          <a:lstStyle/>
          <a:p>
            <a:pPr algn="ctr"/>
            <a:r>
              <a:rPr lang="en-US" sz="2700" dirty="0" smtClean="0">
                <a:solidFill>
                  <a:srgbClr val="FFFF00"/>
                </a:solidFill>
                <a:latin typeface="Iowan Old Style Black"/>
                <a:cs typeface="Iowan Old Style Black"/>
              </a:rPr>
              <a:t>What are we free to do in Christ?</a:t>
            </a:r>
          </a:p>
        </p:txBody>
      </p:sp>
      <p:sp>
        <p:nvSpPr>
          <p:cNvPr id="3" name="TextBox 2"/>
          <p:cNvSpPr txBox="1"/>
          <p:nvPr/>
        </p:nvSpPr>
        <p:spPr>
          <a:xfrm>
            <a:off x="58783" y="1417340"/>
            <a:ext cx="9078162" cy="507831"/>
          </a:xfrm>
          <a:prstGeom prst="rect">
            <a:avLst/>
          </a:prstGeom>
          <a:noFill/>
        </p:spPr>
        <p:txBody>
          <a:bodyPr wrap="square" rtlCol="0">
            <a:spAutoFit/>
          </a:bodyPr>
          <a:lstStyle/>
          <a:p>
            <a:pPr algn="ctr"/>
            <a:r>
              <a:rPr lang="en-US" sz="2700" dirty="0" smtClean="0">
                <a:solidFill>
                  <a:srgbClr val="FFFF00"/>
                </a:solidFill>
                <a:latin typeface="Iowan Old Style Black"/>
                <a:cs typeface="Iowan Old Style Black"/>
              </a:rPr>
              <a:t>In Christ, is there anything we’re not free to do?</a:t>
            </a:r>
          </a:p>
        </p:txBody>
      </p:sp>
      <p:sp>
        <p:nvSpPr>
          <p:cNvPr id="4" name="TextBox 3"/>
          <p:cNvSpPr txBox="1"/>
          <p:nvPr/>
        </p:nvSpPr>
        <p:spPr>
          <a:xfrm>
            <a:off x="-23216" y="2497460"/>
            <a:ext cx="9078162" cy="923330"/>
          </a:xfrm>
          <a:prstGeom prst="rect">
            <a:avLst/>
          </a:prstGeom>
          <a:noFill/>
        </p:spPr>
        <p:txBody>
          <a:bodyPr wrap="square" rtlCol="0">
            <a:spAutoFit/>
          </a:bodyPr>
          <a:lstStyle/>
          <a:p>
            <a:pPr algn="ctr"/>
            <a:r>
              <a:rPr lang="en-US" sz="2700" smtClean="0">
                <a:solidFill>
                  <a:srgbClr val="FFFF00"/>
                </a:solidFill>
                <a:latin typeface="Iowan Old Style Black"/>
                <a:cs typeface="Iowan Old Style Black"/>
              </a:rPr>
              <a:t>The </a:t>
            </a:r>
            <a:r>
              <a:rPr lang="en-US" sz="2700" dirty="0" smtClean="0">
                <a:solidFill>
                  <a:srgbClr val="FFFF00"/>
                </a:solidFill>
                <a:latin typeface="Iowan Old Style Black"/>
                <a:cs typeface="Iowan Old Style Black"/>
              </a:rPr>
              <a:t>way we exercise our freedoms, impacts on our brothers and sisters in Christ</a:t>
            </a:r>
            <a:endParaRPr lang="en-US" sz="2700" dirty="0">
              <a:solidFill>
                <a:srgbClr val="FFFF00"/>
              </a:solidFill>
              <a:latin typeface="Iowan Old Style Black"/>
              <a:cs typeface="Iowan Old Style Black"/>
            </a:endParaRPr>
          </a:p>
        </p:txBody>
      </p:sp>
      <p:sp>
        <p:nvSpPr>
          <p:cNvPr id="5" name="TextBox 4"/>
          <p:cNvSpPr txBox="1"/>
          <p:nvPr/>
        </p:nvSpPr>
        <p:spPr>
          <a:xfrm>
            <a:off x="8455" y="306348"/>
            <a:ext cx="9106983" cy="1200329"/>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We are free in regard to religious practices / religious rules and regulations (such as cleanliness laws &amp; Sabbath laws)</a:t>
            </a:r>
          </a:p>
          <a:p>
            <a:pPr marL="265113" indent="-265113">
              <a:buFont typeface="Arial"/>
              <a:buChar char="•"/>
            </a:pPr>
            <a:r>
              <a:rPr lang="en-US" sz="2400" spc="120" dirty="0" smtClean="0">
                <a:solidFill>
                  <a:schemeClr val="bg1"/>
                </a:solidFill>
                <a:latin typeface="Times New Roman"/>
                <a:cs typeface="Times New Roman"/>
              </a:rPr>
              <a:t>We should not judge one another in regards to religious rules</a:t>
            </a:r>
            <a:endParaRPr lang="en-US" sz="2400" spc="120" dirty="0" smtClean="0">
              <a:solidFill>
                <a:schemeClr val="bg1"/>
              </a:solidFill>
              <a:latin typeface="Times New Roman"/>
              <a:cs typeface="Times New Roman"/>
            </a:endParaRPr>
          </a:p>
        </p:txBody>
      </p:sp>
      <p:sp>
        <p:nvSpPr>
          <p:cNvPr id="6" name="TextBox 5"/>
          <p:cNvSpPr txBox="1"/>
          <p:nvPr/>
        </p:nvSpPr>
        <p:spPr>
          <a:xfrm>
            <a:off x="3373" y="1763229"/>
            <a:ext cx="9106983" cy="861774"/>
          </a:xfrm>
          <a:prstGeom prst="rect">
            <a:avLst/>
          </a:prstGeom>
          <a:noFill/>
        </p:spPr>
        <p:txBody>
          <a:bodyPr wrap="square" rtlCol="0">
            <a:spAutoFit/>
          </a:bodyPr>
          <a:lstStyle/>
          <a:p>
            <a:pPr marL="265113" indent="-265113">
              <a:buFont typeface="Arial"/>
              <a:buChar char="•"/>
            </a:pPr>
            <a:r>
              <a:rPr lang="en-US" sz="2500" spc="120" dirty="0" smtClean="0">
                <a:solidFill>
                  <a:schemeClr val="bg1"/>
                </a:solidFill>
                <a:latin typeface="Times New Roman"/>
                <a:cs typeface="Times New Roman"/>
              </a:rPr>
              <a:t>We are not free in regard to moral and ethical conduct</a:t>
            </a:r>
          </a:p>
          <a:p>
            <a:pPr marL="265113" indent="-265113">
              <a:buFont typeface="Arial"/>
              <a:buChar char="•"/>
            </a:pPr>
            <a:r>
              <a:rPr lang="en-US" sz="2500" spc="120" dirty="0" smtClean="0">
                <a:solidFill>
                  <a:schemeClr val="bg1"/>
                </a:solidFill>
                <a:latin typeface="Times New Roman"/>
                <a:cs typeface="Times New Roman"/>
              </a:rPr>
              <a:t>It is our duty to hold one another accountable (1 </a:t>
            </a:r>
            <a:r>
              <a:rPr lang="en-US" sz="2500" spc="120" dirty="0" err="1" smtClean="0">
                <a:solidFill>
                  <a:schemeClr val="bg1"/>
                </a:solidFill>
                <a:latin typeface="Times New Roman"/>
                <a:cs typeface="Times New Roman"/>
              </a:rPr>
              <a:t>Cor</a:t>
            </a:r>
            <a:r>
              <a:rPr lang="en-US" sz="2500" spc="120" dirty="0" smtClean="0">
                <a:solidFill>
                  <a:schemeClr val="bg1"/>
                </a:solidFill>
                <a:latin typeface="Times New Roman"/>
                <a:cs typeface="Times New Roman"/>
              </a:rPr>
              <a:t> 5)</a:t>
            </a:r>
            <a:endParaRPr lang="en-US" sz="2500" spc="120" dirty="0" smtClean="0">
              <a:solidFill>
                <a:schemeClr val="bg1"/>
              </a:solidFill>
              <a:latin typeface="Times New Roman"/>
              <a:cs typeface="Times New Roman"/>
            </a:endParaRPr>
          </a:p>
        </p:txBody>
      </p:sp>
      <p:sp>
        <p:nvSpPr>
          <p:cNvPr id="11" name="TextBox 10"/>
          <p:cNvSpPr txBox="1"/>
          <p:nvPr/>
        </p:nvSpPr>
        <p:spPr>
          <a:xfrm>
            <a:off x="60823" y="3197292"/>
            <a:ext cx="9106983"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Don’t judge others by your personal convictions</a:t>
            </a:r>
          </a:p>
          <a:p>
            <a:pPr marL="265113" indent="-265113">
              <a:buFont typeface="Arial"/>
              <a:buChar char="•"/>
            </a:pPr>
            <a:r>
              <a:rPr lang="en-US" sz="2400" spc="120" dirty="0" smtClean="0">
                <a:solidFill>
                  <a:schemeClr val="bg1"/>
                </a:solidFill>
                <a:latin typeface="Times New Roman"/>
                <a:cs typeface="Times New Roman"/>
              </a:rPr>
              <a:t>Be careful your freedom doesn’t cause others to stumble</a:t>
            </a:r>
          </a:p>
          <a:p>
            <a:pPr marL="265113" indent="-265113">
              <a:buFont typeface="Arial"/>
              <a:buChar char="•"/>
            </a:pPr>
            <a:r>
              <a:rPr lang="en-US" sz="2400" spc="120" dirty="0" smtClean="0">
                <a:solidFill>
                  <a:schemeClr val="bg1"/>
                </a:solidFill>
                <a:latin typeface="Times New Roman"/>
                <a:cs typeface="Times New Roman"/>
              </a:rPr>
              <a:t>Don’t let the exercise of your freedom grieve another.</a:t>
            </a:r>
          </a:p>
          <a:p>
            <a:pPr marL="265113" indent="-265113">
              <a:buFont typeface="Arial"/>
              <a:buChar char="•"/>
            </a:pPr>
            <a:r>
              <a:rPr lang="en-US" sz="2400" spc="120" dirty="0" smtClean="0">
                <a:solidFill>
                  <a:schemeClr val="bg1"/>
                </a:solidFill>
                <a:latin typeface="Times New Roman"/>
                <a:cs typeface="Times New Roman"/>
              </a:rPr>
              <a:t>Honour Christ in everything we do</a:t>
            </a:r>
            <a:endParaRPr lang="en-US" sz="2400" spc="120" dirty="0" smtClean="0">
              <a:solidFill>
                <a:schemeClr val="bg1"/>
              </a:solidFill>
              <a:latin typeface="Times New Roman"/>
              <a:cs typeface="Times New Roman"/>
            </a:endParaRPr>
          </a:p>
        </p:txBody>
      </p:sp>
      <p:sp>
        <p:nvSpPr>
          <p:cNvPr id="9" name="TextBox 8"/>
          <p:cNvSpPr txBox="1"/>
          <p:nvPr/>
        </p:nvSpPr>
        <p:spPr>
          <a:xfrm>
            <a:off x="251520" y="4756421"/>
            <a:ext cx="8803426" cy="923330"/>
          </a:xfrm>
          <a:prstGeom prst="rect">
            <a:avLst/>
          </a:prstGeom>
          <a:noFill/>
          <a:ln>
            <a:solidFill>
              <a:srgbClr val="FFFF00"/>
            </a:solidFill>
          </a:ln>
        </p:spPr>
        <p:txBody>
          <a:bodyPr wrap="square" rtlCol="0">
            <a:spAutoFit/>
          </a:bodyPr>
          <a:lstStyle/>
          <a:p>
            <a:r>
              <a:rPr lang="en-US" spc="120" baseline="30000" dirty="0" smtClean="0">
                <a:solidFill>
                  <a:srgbClr val="FFFF00"/>
                </a:solidFill>
                <a:latin typeface="Comic Sans MS" charset="0"/>
                <a:ea typeface="Comic Sans MS" charset="0"/>
                <a:cs typeface="Comic Sans MS" charset="0"/>
              </a:rPr>
              <a:t>17  </a:t>
            </a:r>
            <a:r>
              <a:rPr lang="en-US" spc="120" dirty="0" smtClean="0">
                <a:solidFill>
                  <a:srgbClr val="FFFF00"/>
                </a:solidFill>
                <a:latin typeface="Comic Sans MS" charset="0"/>
                <a:ea typeface="Comic Sans MS" charset="0"/>
                <a:cs typeface="Comic Sans MS" charset="0"/>
              </a:rPr>
              <a:t>The Kingdom of God is not a matter of eating and drinking, but of righteousness and peace and joy in the Holy Spirit.  </a:t>
            </a:r>
            <a:r>
              <a:rPr lang="en-US" spc="120" baseline="30000" dirty="0" smtClean="0">
                <a:solidFill>
                  <a:srgbClr val="FFFF00"/>
                </a:solidFill>
                <a:latin typeface="Comic Sans MS" charset="0"/>
                <a:ea typeface="Comic Sans MS" charset="0"/>
                <a:cs typeface="Comic Sans MS" charset="0"/>
              </a:rPr>
              <a:t>18</a:t>
            </a:r>
            <a:r>
              <a:rPr lang="en-US" spc="120" dirty="0" smtClean="0">
                <a:solidFill>
                  <a:srgbClr val="FFFF00"/>
                </a:solidFill>
                <a:latin typeface="Comic Sans MS" charset="0"/>
                <a:ea typeface="Comic Sans MS" charset="0"/>
                <a:cs typeface="Comic Sans MS" charset="0"/>
              </a:rPr>
              <a:t>  Whoever thus serves Christ is acceptable to God and approved by men</a:t>
            </a:r>
          </a:p>
        </p:txBody>
      </p:sp>
    </p:spTree>
    <p:extLst>
      <p:ext uri="{BB962C8B-B14F-4D97-AF65-F5344CB8AC3E}">
        <p14:creationId xmlns:p14="http://schemas.microsoft.com/office/powerpoint/2010/main" val="167817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247317"/>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dirty="0">
                <a:solidFill>
                  <a:schemeClr val="bg1"/>
                </a:solidFill>
                <a:latin typeface="Times New Roman" charset="0"/>
                <a:ea typeface="Arial" charset="0"/>
                <a:cs typeface="Times New Roman" charset="0"/>
              </a:rPr>
              <a:t>14 </a:t>
            </a:r>
            <a:r>
              <a:rPr lang="en-AU" sz="3000" dirty="0">
                <a:solidFill>
                  <a:schemeClr val="bg1"/>
                </a:solidFill>
                <a:latin typeface="Times New Roman" charset="0"/>
                <a:ea typeface="Arial" charset="0"/>
                <a:cs typeface="Times New Roman" charset="0"/>
              </a:rPr>
              <a:t>As for the one who is weak in faith, welcome him, but not to quarrel over opinions. </a:t>
            </a:r>
            <a:r>
              <a:rPr lang="en-AU" sz="3000" b="1" baseline="30000" dirty="0">
                <a:solidFill>
                  <a:schemeClr val="bg1"/>
                </a:solidFill>
                <a:latin typeface="Times New Roman" charset="0"/>
                <a:ea typeface="Arial" charset="0"/>
                <a:cs typeface="Times New Roman" charset="0"/>
              </a:rPr>
              <a:t>2 </a:t>
            </a:r>
            <a:r>
              <a:rPr lang="en-AU" sz="3000" dirty="0">
                <a:solidFill>
                  <a:schemeClr val="bg1"/>
                </a:solidFill>
                <a:latin typeface="Times New Roman" charset="0"/>
                <a:ea typeface="Arial" charset="0"/>
                <a:cs typeface="Times New Roman" charset="0"/>
              </a:rPr>
              <a:t>One person believes he may eat anything, while the weak person eats only vegetables. </a:t>
            </a:r>
            <a:r>
              <a:rPr lang="en-AU" sz="3000" b="1" baseline="30000" dirty="0">
                <a:solidFill>
                  <a:schemeClr val="bg1"/>
                </a:solidFill>
                <a:latin typeface="Times New Roman" charset="0"/>
                <a:ea typeface="Arial" charset="0"/>
                <a:cs typeface="Times New Roman" charset="0"/>
              </a:rPr>
              <a:t>3 </a:t>
            </a:r>
            <a:r>
              <a:rPr lang="en-AU" sz="3000" dirty="0">
                <a:solidFill>
                  <a:schemeClr val="bg1"/>
                </a:solidFill>
                <a:latin typeface="Times New Roman" charset="0"/>
                <a:ea typeface="Arial" charset="0"/>
                <a:cs typeface="Times New Roman" charset="0"/>
              </a:rPr>
              <a:t>Let not the one who eats despise the one who abstains, and let not the one who abstains pass judgment on the one who eats, for God has welcomed him. </a:t>
            </a:r>
            <a:r>
              <a:rPr lang="en-AU" sz="3000" b="1" baseline="30000" dirty="0">
                <a:solidFill>
                  <a:schemeClr val="bg1"/>
                </a:solidFill>
                <a:latin typeface="Times New Roman" charset="0"/>
                <a:ea typeface="Arial" charset="0"/>
                <a:cs typeface="Times New Roman" charset="0"/>
              </a:rPr>
              <a:t>4 </a:t>
            </a:r>
            <a:r>
              <a:rPr lang="en-AU" sz="3000" dirty="0">
                <a:solidFill>
                  <a:schemeClr val="bg1"/>
                </a:solidFill>
                <a:latin typeface="Times New Roman" charset="0"/>
                <a:ea typeface="Arial" charset="0"/>
                <a:cs typeface="Times New Roman" charset="0"/>
              </a:rPr>
              <a:t>Who are you to pass judgment on the servant of another? It is before his own master that he stands or falls. And he will be upheld, for the Lord is able to make him stand. </a:t>
            </a:r>
            <a:endParaRPr lang="en-GB" sz="3000" dirty="0">
              <a:solidFill>
                <a:schemeClr val="bg1"/>
              </a:solidFill>
              <a:effectLst/>
              <a:latin typeface="Times New Roman" charset="0"/>
              <a:ea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Times New Roman" charset="0"/>
                <a:ea typeface="Arial" charset="0"/>
              </a:rPr>
              <a:t>5 </a:t>
            </a:r>
            <a:r>
              <a:rPr lang="en-AU" sz="3000" dirty="0">
                <a:solidFill>
                  <a:schemeClr val="bg1"/>
                </a:solidFill>
                <a:latin typeface="Times New Roman" charset="0"/>
                <a:ea typeface="Arial" charset="0"/>
              </a:rPr>
              <a:t>One person esteems one day as better than another, while another esteems all days alike. Each one should be fully convinced in his own mind. </a:t>
            </a:r>
            <a:r>
              <a:rPr lang="en-AU" sz="3000" b="1" baseline="30000" dirty="0">
                <a:solidFill>
                  <a:schemeClr val="bg1"/>
                </a:solidFill>
                <a:latin typeface="Times New Roman" charset="0"/>
                <a:ea typeface="Arial" charset="0"/>
              </a:rPr>
              <a:t>6 </a:t>
            </a:r>
            <a:r>
              <a:rPr lang="en-AU" sz="3000" dirty="0">
                <a:solidFill>
                  <a:schemeClr val="bg1"/>
                </a:solidFill>
                <a:latin typeface="Times New Roman" charset="0"/>
                <a:ea typeface="Arial" charset="0"/>
              </a:rPr>
              <a:t>The one who observes the day, observes it in honour of the Lord. The one who eats, eats in honour of the Lord, since he gives thanks to God, while the one who abstains, abstains in honour of the Lord and gives thanks to God. </a:t>
            </a:r>
            <a:r>
              <a:rPr lang="en-AU" sz="3000" b="1" baseline="30000" dirty="0">
                <a:solidFill>
                  <a:schemeClr val="bg1"/>
                </a:solidFill>
                <a:latin typeface="Times New Roman" charset="0"/>
                <a:ea typeface="Arial" charset="0"/>
              </a:rPr>
              <a:t>7 </a:t>
            </a:r>
            <a:r>
              <a:rPr lang="en-AU" sz="3000" dirty="0">
                <a:solidFill>
                  <a:schemeClr val="bg1"/>
                </a:solidFill>
                <a:latin typeface="Times New Roman" charset="0"/>
                <a:ea typeface="Arial" charset="0"/>
              </a:rPr>
              <a:t>For none of us lives to himself, and none of us dies to himself. </a:t>
            </a:r>
            <a:r>
              <a:rPr lang="en-AU" sz="3000" b="1" baseline="30000" dirty="0">
                <a:solidFill>
                  <a:schemeClr val="bg1"/>
                </a:solidFill>
                <a:latin typeface="Times New Roman" charset="0"/>
                <a:ea typeface="Arial" charset="0"/>
              </a:rPr>
              <a:t>8 </a:t>
            </a:r>
            <a:r>
              <a:rPr lang="en-AU" sz="3000" dirty="0">
                <a:solidFill>
                  <a:schemeClr val="bg1"/>
                </a:solidFill>
                <a:latin typeface="Times New Roman" charset="0"/>
                <a:ea typeface="Arial" charset="0"/>
              </a:rPr>
              <a:t>For if we live, we live to the Lord, and if we die, we die to the Lord. So then, whether we live or whether we die, we are the Lord’s. </a:t>
            </a:r>
            <a:r>
              <a:rPr lang="en-AU" sz="3000" b="1" baseline="30000" dirty="0">
                <a:solidFill>
                  <a:schemeClr val="bg1"/>
                </a:solidFill>
                <a:latin typeface="Times New Roman" charset="0"/>
                <a:ea typeface="Arial" charset="0"/>
              </a:rPr>
              <a:t>9 </a:t>
            </a:r>
            <a:r>
              <a:rPr lang="en-AU" sz="3000" dirty="0">
                <a:solidFill>
                  <a:schemeClr val="bg1"/>
                </a:solidFill>
                <a:latin typeface="Times New Roman" charset="0"/>
                <a:ea typeface="Arial" charset="0"/>
              </a:rPr>
              <a:t>For to this end Christ died and lived again, that he might be Lord both of the dead and of the living. </a:t>
            </a:r>
            <a:endParaRPr lang="en-GB" sz="30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7847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900" b="1" baseline="30000" dirty="0">
                <a:solidFill>
                  <a:schemeClr val="bg1"/>
                </a:solidFill>
                <a:latin typeface="Times New Roman" charset="0"/>
                <a:ea typeface="Arial" charset="0"/>
                <a:cs typeface="Times New Roman" charset="0"/>
              </a:rPr>
              <a:t>10 </a:t>
            </a:r>
            <a:r>
              <a:rPr lang="en-AU" sz="2900" dirty="0">
                <a:solidFill>
                  <a:schemeClr val="bg1"/>
                </a:solidFill>
                <a:latin typeface="Times New Roman" charset="0"/>
                <a:ea typeface="Arial" charset="0"/>
                <a:cs typeface="Times New Roman" charset="0"/>
              </a:rPr>
              <a:t>Why do you pass judgment on your brother? Or you, why do you despise your brother? For we will all stand before the judgment seat of God; </a:t>
            </a:r>
            <a:r>
              <a:rPr lang="en-AU" sz="2900" b="1" baseline="30000" dirty="0">
                <a:solidFill>
                  <a:schemeClr val="bg1"/>
                </a:solidFill>
                <a:latin typeface="Times New Roman" charset="0"/>
                <a:ea typeface="Arial" charset="0"/>
                <a:cs typeface="Times New Roman" charset="0"/>
              </a:rPr>
              <a:t>11 </a:t>
            </a:r>
            <a:r>
              <a:rPr lang="en-AU" sz="2900" dirty="0">
                <a:solidFill>
                  <a:schemeClr val="bg1"/>
                </a:solidFill>
                <a:latin typeface="Times New Roman" charset="0"/>
                <a:ea typeface="Arial" charset="0"/>
                <a:cs typeface="Times New Roman" charset="0"/>
              </a:rPr>
              <a:t>for it is written, </a:t>
            </a:r>
            <a:endParaRPr lang="en-GB" sz="2900" dirty="0">
              <a:solidFill>
                <a:schemeClr val="bg1"/>
              </a:solidFill>
              <a:latin typeface="Times New Roman" charset="0"/>
              <a:ea typeface="Arial" charset="0"/>
            </a:endParaRPr>
          </a:p>
          <a:p>
            <a:pPr marL="609600" indent="-609600">
              <a:spcBef>
                <a:spcPts val="1200"/>
              </a:spcBef>
              <a:spcAft>
                <a:spcPts val="0"/>
              </a:spcAft>
              <a:tabLst>
                <a:tab pos="127000" algn="r"/>
                <a:tab pos="254000" algn="l"/>
              </a:tabLst>
            </a:pPr>
            <a:r>
              <a:rPr lang="en-AU" sz="2900" dirty="0">
                <a:solidFill>
                  <a:schemeClr val="bg1"/>
                </a:solidFill>
                <a:latin typeface="Times New Roman" charset="0"/>
                <a:ea typeface="Arial" charset="0"/>
                <a:cs typeface="Times New Roman" charset="0"/>
              </a:rPr>
              <a:t>		“As I live, says the Lord, every knee shall bow to me, </a:t>
            </a:r>
            <a:endParaRPr lang="en-GB" sz="2900" dirty="0">
              <a:solidFill>
                <a:schemeClr val="bg1"/>
              </a:solidFill>
              <a:latin typeface="Times New Roman" charset="0"/>
              <a:ea typeface="Arial" charset="0"/>
            </a:endParaRPr>
          </a:p>
          <a:p>
            <a:pPr marL="609600" indent="-203200">
              <a:spcAft>
                <a:spcPts val="0"/>
              </a:spcAft>
            </a:pPr>
            <a:r>
              <a:rPr lang="en-AU" sz="2900" dirty="0">
                <a:solidFill>
                  <a:schemeClr val="bg1"/>
                </a:solidFill>
                <a:latin typeface="Times New Roman" charset="0"/>
                <a:ea typeface="Arial" charset="0"/>
                <a:cs typeface="Times New Roman" charset="0"/>
              </a:rPr>
              <a:t>and every tongue shall confess to God.” </a:t>
            </a:r>
            <a:endParaRPr lang="en-GB" sz="2900" dirty="0">
              <a:solidFill>
                <a:schemeClr val="bg1"/>
              </a:solidFill>
              <a:latin typeface="Times New Roman" charset="0"/>
              <a:ea typeface="Arial" charset="0"/>
            </a:endParaRPr>
          </a:p>
          <a:p>
            <a:pPr>
              <a:spcBef>
                <a:spcPts val="1200"/>
              </a:spcBef>
              <a:spcAft>
                <a:spcPts val="0"/>
              </a:spcAft>
            </a:pPr>
            <a:r>
              <a:rPr lang="en-AU" sz="2900" b="1" baseline="30000" dirty="0">
                <a:solidFill>
                  <a:schemeClr val="bg1"/>
                </a:solidFill>
                <a:latin typeface="Times New Roman" charset="0"/>
                <a:ea typeface="Arial" charset="0"/>
                <a:cs typeface="Times New Roman" charset="0"/>
              </a:rPr>
              <a:t>12 </a:t>
            </a:r>
            <a:r>
              <a:rPr lang="en-AU" sz="2900" dirty="0">
                <a:solidFill>
                  <a:schemeClr val="bg1"/>
                </a:solidFill>
                <a:latin typeface="Times New Roman" charset="0"/>
                <a:ea typeface="Arial" charset="0"/>
                <a:cs typeface="Times New Roman" charset="0"/>
              </a:rPr>
              <a:t>So then each of us will give an account of himself to God</a:t>
            </a:r>
            <a:r>
              <a:rPr lang="en-AU" sz="2900" dirty="0" smtClean="0">
                <a:solidFill>
                  <a:schemeClr val="bg1"/>
                </a:solidFill>
                <a:latin typeface="Times New Roman" charset="0"/>
                <a:ea typeface="Arial" charset="0"/>
                <a:cs typeface="Times New Roman" charset="0"/>
              </a:rPr>
              <a:t>.</a:t>
            </a:r>
          </a:p>
          <a:p>
            <a:pPr>
              <a:spcBef>
                <a:spcPts val="1200"/>
              </a:spcBef>
              <a:spcAft>
                <a:spcPts val="0"/>
              </a:spcAft>
            </a:pPr>
            <a:r>
              <a:rPr lang="en-AU" sz="1400" dirty="0" smtClean="0">
                <a:solidFill>
                  <a:schemeClr val="bg1"/>
                </a:solidFill>
                <a:latin typeface="Times New Roman" charset="0"/>
                <a:ea typeface="Arial" charset="0"/>
                <a:cs typeface="Times New Roman" charset="0"/>
              </a:rPr>
              <a:t> </a:t>
            </a:r>
          </a:p>
          <a:p>
            <a:r>
              <a:rPr lang="en-AU" sz="2900" b="1" baseline="30000" dirty="0" smtClean="0">
                <a:solidFill>
                  <a:schemeClr val="bg1"/>
                </a:solidFill>
                <a:latin typeface="Times New Roman" charset="0"/>
                <a:ea typeface="Arial" charset="0"/>
              </a:rPr>
              <a:t>13</a:t>
            </a:r>
            <a:r>
              <a:rPr lang="en-AU" sz="2900" b="1" baseline="30000" dirty="0">
                <a:solidFill>
                  <a:schemeClr val="bg1"/>
                </a:solidFill>
                <a:latin typeface="Times New Roman" charset="0"/>
                <a:ea typeface="Arial" charset="0"/>
              </a:rPr>
              <a:t> </a:t>
            </a:r>
            <a:r>
              <a:rPr lang="en-AU" sz="2900" dirty="0">
                <a:solidFill>
                  <a:schemeClr val="bg1"/>
                </a:solidFill>
                <a:latin typeface="Times New Roman" charset="0"/>
                <a:ea typeface="Arial" charset="0"/>
              </a:rPr>
              <a:t>Therefore let us not pass judgment on one another any longer, but rather decide never to put a stumbling block or hindrance in the way of a brother. </a:t>
            </a:r>
            <a:r>
              <a:rPr lang="en-AU" sz="2900" b="1" baseline="30000" dirty="0">
                <a:solidFill>
                  <a:schemeClr val="bg1"/>
                </a:solidFill>
                <a:latin typeface="Times New Roman" charset="0"/>
                <a:ea typeface="Arial" charset="0"/>
              </a:rPr>
              <a:t>14 </a:t>
            </a:r>
            <a:r>
              <a:rPr lang="en-AU" sz="2900" dirty="0">
                <a:solidFill>
                  <a:schemeClr val="bg1"/>
                </a:solidFill>
                <a:latin typeface="Times New Roman" charset="0"/>
                <a:ea typeface="Arial" charset="0"/>
              </a:rPr>
              <a:t>I know and am persuaded in the Lord Jesus that nothing is unclean in itself, but it is unclean for anyone who thinks it unclean.</a:t>
            </a:r>
            <a:endParaRPr lang="en-GB" sz="29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1186570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Arial" charset="0"/>
              </a:rPr>
              <a:t>15 </a:t>
            </a:r>
            <a:r>
              <a:rPr lang="en-AU" sz="3200" dirty="0">
                <a:solidFill>
                  <a:schemeClr val="bg1"/>
                </a:solidFill>
                <a:latin typeface="Times New Roman" charset="0"/>
                <a:ea typeface="Arial" charset="0"/>
              </a:rPr>
              <a:t>For if your brother is grieved by what you eat, you are no longer walking in love. By what you eat, do not destroy the one for whom Christ died. </a:t>
            </a:r>
            <a:r>
              <a:rPr lang="en-AU" sz="3200" b="1" baseline="30000" dirty="0">
                <a:solidFill>
                  <a:schemeClr val="bg1"/>
                </a:solidFill>
                <a:latin typeface="Times New Roman" charset="0"/>
                <a:ea typeface="Arial" charset="0"/>
              </a:rPr>
              <a:t>16 </a:t>
            </a:r>
            <a:r>
              <a:rPr lang="en-AU" sz="3200" dirty="0">
                <a:solidFill>
                  <a:schemeClr val="bg1"/>
                </a:solidFill>
                <a:latin typeface="Times New Roman" charset="0"/>
                <a:ea typeface="Arial" charset="0"/>
              </a:rPr>
              <a:t>So do not let what you regard as good be spoken of as evil. </a:t>
            </a:r>
            <a:r>
              <a:rPr lang="en-AU" sz="3200" b="1" baseline="30000" dirty="0">
                <a:solidFill>
                  <a:schemeClr val="bg1"/>
                </a:solidFill>
                <a:latin typeface="Times New Roman" charset="0"/>
                <a:ea typeface="Arial" charset="0"/>
              </a:rPr>
              <a:t>17 </a:t>
            </a:r>
            <a:r>
              <a:rPr lang="en-AU" sz="3200" dirty="0">
                <a:solidFill>
                  <a:schemeClr val="bg1"/>
                </a:solidFill>
                <a:latin typeface="Times New Roman" charset="0"/>
                <a:ea typeface="Arial" charset="0"/>
              </a:rPr>
              <a:t>For the kingdom of God is not a matter of eating and drinking but of righteousness and peace and joy in the Holy Spirit. </a:t>
            </a:r>
            <a:r>
              <a:rPr lang="en-AU" sz="3200" b="1" baseline="30000" dirty="0">
                <a:solidFill>
                  <a:schemeClr val="bg1"/>
                </a:solidFill>
                <a:latin typeface="Times New Roman" charset="0"/>
                <a:ea typeface="Arial" charset="0"/>
              </a:rPr>
              <a:t>18 </a:t>
            </a:r>
            <a:r>
              <a:rPr lang="en-AU" sz="3200" dirty="0">
                <a:solidFill>
                  <a:schemeClr val="bg1"/>
                </a:solidFill>
                <a:latin typeface="Times New Roman" charset="0"/>
                <a:ea typeface="Arial" charset="0"/>
              </a:rPr>
              <a:t>Whoever thus serves Christ is acceptable to God and approved by men. </a:t>
            </a:r>
            <a:r>
              <a:rPr lang="en-AU" sz="3200" b="1" baseline="30000" dirty="0">
                <a:solidFill>
                  <a:schemeClr val="bg1"/>
                </a:solidFill>
                <a:latin typeface="Times New Roman" charset="0"/>
                <a:ea typeface="Arial" charset="0"/>
              </a:rPr>
              <a:t>19 </a:t>
            </a:r>
            <a:r>
              <a:rPr lang="en-AU" sz="3200" dirty="0">
                <a:solidFill>
                  <a:schemeClr val="bg1"/>
                </a:solidFill>
                <a:latin typeface="Times New Roman" charset="0"/>
                <a:ea typeface="Arial" charset="0"/>
              </a:rPr>
              <a:t>So then let us pursue what makes for peace and for mutual </a:t>
            </a:r>
            <a:r>
              <a:rPr lang="en-AU" sz="3200" dirty="0" err="1">
                <a:solidFill>
                  <a:schemeClr val="bg1"/>
                </a:solidFill>
                <a:latin typeface="Times New Roman" charset="0"/>
                <a:ea typeface="Arial" charset="0"/>
              </a:rPr>
              <a:t>upbuilding</a:t>
            </a:r>
            <a:r>
              <a:rPr lang="en-AU" sz="3200" dirty="0">
                <a:solidFill>
                  <a:schemeClr val="bg1"/>
                </a:solidFill>
                <a:latin typeface="Times New Roman" charset="0"/>
                <a:ea typeface="Arial" charset="0"/>
              </a:rPr>
              <a:t>.</a:t>
            </a:r>
            <a:endParaRPr lang="en-GB" sz="30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856661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a:solidFill>
                  <a:schemeClr val="bg1"/>
                </a:solidFill>
                <a:latin typeface="Times New Roman" charset="0"/>
                <a:ea typeface="Arial" charset="0"/>
              </a:rPr>
              <a:t>20 </a:t>
            </a:r>
            <a:r>
              <a:rPr lang="en-AU" sz="3200">
                <a:solidFill>
                  <a:schemeClr val="bg1"/>
                </a:solidFill>
                <a:latin typeface="Times New Roman" charset="0"/>
                <a:ea typeface="Arial" charset="0"/>
              </a:rPr>
              <a:t>Do not, for the sake of food, destroy the work of God. </a:t>
            </a:r>
            <a:r>
              <a:rPr lang="en-AU" sz="3200" dirty="0">
                <a:solidFill>
                  <a:schemeClr val="bg1"/>
                </a:solidFill>
                <a:latin typeface="Times New Roman" charset="0"/>
                <a:ea typeface="Arial" charset="0"/>
              </a:rPr>
              <a:t>Everything is indeed clean, but it is wrong for anyone to make another stumble by what he eats. </a:t>
            </a:r>
            <a:r>
              <a:rPr lang="en-AU" sz="3200" b="1" baseline="30000" dirty="0">
                <a:solidFill>
                  <a:schemeClr val="bg1"/>
                </a:solidFill>
                <a:latin typeface="Times New Roman" charset="0"/>
                <a:ea typeface="Arial" charset="0"/>
              </a:rPr>
              <a:t>21 </a:t>
            </a:r>
            <a:r>
              <a:rPr lang="en-AU" sz="3200" dirty="0">
                <a:solidFill>
                  <a:schemeClr val="bg1"/>
                </a:solidFill>
                <a:latin typeface="Times New Roman" charset="0"/>
                <a:ea typeface="Arial" charset="0"/>
              </a:rPr>
              <a:t>It is good not to eat meat or drink wine or do anything that causes your brother to stumble. </a:t>
            </a:r>
            <a:r>
              <a:rPr lang="en-AU" sz="3200" b="1" baseline="30000" dirty="0">
                <a:solidFill>
                  <a:schemeClr val="bg1"/>
                </a:solidFill>
                <a:latin typeface="Times New Roman" charset="0"/>
                <a:ea typeface="Arial" charset="0"/>
              </a:rPr>
              <a:t>22 </a:t>
            </a:r>
            <a:r>
              <a:rPr lang="en-AU" sz="3200" dirty="0">
                <a:solidFill>
                  <a:schemeClr val="bg1"/>
                </a:solidFill>
                <a:latin typeface="Times New Roman" charset="0"/>
                <a:ea typeface="Arial" charset="0"/>
              </a:rPr>
              <a:t>The faith that you have, keep between yourself and God. Blessed is the one who has no reason to pass judgment on himself for what he approves. </a:t>
            </a:r>
            <a:r>
              <a:rPr lang="en-AU" sz="3200" b="1" baseline="30000" dirty="0">
                <a:solidFill>
                  <a:schemeClr val="bg1"/>
                </a:solidFill>
                <a:latin typeface="Times New Roman" charset="0"/>
                <a:ea typeface="Arial" charset="0"/>
              </a:rPr>
              <a:t>23 </a:t>
            </a:r>
            <a:r>
              <a:rPr lang="en-AU" sz="3200" dirty="0">
                <a:solidFill>
                  <a:schemeClr val="bg1"/>
                </a:solidFill>
                <a:latin typeface="Times New Roman" charset="0"/>
                <a:ea typeface="Arial" charset="0"/>
              </a:rPr>
              <a:t>But whoever has doubts is condemned if he eats, because the eating is not from faith. For whatever does not proceed from faith is sin.</a:t>
            </a:r>
            <a:endParaRPr lang="en-GB" sz="30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1398244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ast shoulder of mutt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25" y="1412563"/>
            <a:ext cx="6238875" cy="4286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one-steak-Grill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88024" cy="3609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9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507831"/>
          </a:xfrm>
          <a:prstGeom prst="rect">
            <a:avLst/>
          </a:prstGeom>
          <a:noFill/>
        </p:spPr>
        <p:txBody>
          <a:bodyPr wrap="square" rtlCol="0">
            <a:spAutoFit/>
          </a:bodyPr>
          <a:lstStyle/>
          <a:p>
            <a:pPr algn="ctr"/>
            <a:r>
              <a:rPr lang="en-US" sz="2700" dirty="0" smtClean="0">
                <a:solidFill>
                  <a:srgbClr val="FFFF00"/>
                </a:solidFill>
                <a:latin typeface="Iowan Old Style Black"/>
                <a:cs typeface="Iowan Old Style Black"/>
              </a:rPr>
              <a:t>What are we free to do in Christ?</a:t>
            </a:r>
          </a:p>
        </p:txBody>
      </p:sp>
      <p:sp>
        <p:nvSpPr>
          <p:cNvPr id="3" name="TextBox 2"/>
          <p:cNvSpPr txBox="1"/>
          <p:nvPr/>
        </p:nvSpPr>
        <p:spPr>
          <a:xfrm>
            <a:off x="58783" y="1417340"/>
            <a:ext cx="9078162" cy="507831"/>
          </a:xfrm>
          <a:prstGeom prst="rect">
            <a:avLst/>
          </a:prstGeom>
          <a:noFill/>
        </p:spPr>
        <p:txBody>
          <a:bodyPr wrap="square" rtlCol="0">
            <a:spAutoFit/>
          </a:bodyPr>
          <a:lstStyle/>
          <a:p>
            <a:pPr algn="ctr"/>
            <a:r>
              <a:rPr lang="en-US" sz="2700" dirty="0" smtClean="0">
                <a:solidFill>
                  <a:srgbClr val="FFFF00"/>
                </a:solidFill>
                <a:latin typeface="Iowan Old Style Black"/>
                <a:cs typeface="Iowan Old Style Black"/>
              </a:rPr>
              <a:t>In Christ, is there anything we’re not free to do?</a:t>
            </a:r>
          </a:p>
        </p:txBody>
      </p:sp>
      <p:sp>
        <p:nvSpPr>
          <p:cNvPr id="4" name="TextBox 3"/>
          <p:cNvSpPr txBox="1"/>
          <p:nvPr/>
        </p:nvSpPr>
        <p:spPr>
          <a:xfrm>
            <a:off x="-23216" y="2497460"/>
            <a:ext cx="9078162" cy="923330"/>
          </a:xfrm>
          <a:prstGeom prst="rect">
            <a:avLst/>
          </a:prstGeom>
          <a:noFill/>
        </p:spPr>
        <p:txBody>
          <a:bodyPr wrap="square" rtlCol="0">
            <a:spAutoFit/>
          </a:bodyPr>
          <a:lstStyle/>
          <a:p>
            <a:pPr algn="ctr"/>
            <a:r>
              <a:rPr lang="en-US" sz="2700" smtClean="0">
                <a:solidFill>
                  <a:srgbClr val="FFFF00"/>
                </a:solidFill>
                <a:latin typeface="Iowan Old Style Black"/>
                <a:cs typeface="Iowan Old Style Black"/>
              </a:rPr>
              <a:t>The </a:t>
            </a:r>
            <a:r>
              <a:rPr lang="en-US" sz="2700" dirty="0" smtClean="0">
                <a:solidFill>
                  <a:srgbClr val="FFFF00"/>
                </a:solidFill>
                <a:latin typeface="Iowan Old Style Black"/>
                <a:cs typeface="Iowan Old Style Black"/>
              </a:rPr>
              <a:t>way we exercise our freedoms, impacts on our brothers and sisters in Christ</a:t>
            </a:r>
            <a:endParaRPr lang="en-US" sz="2700" dirty="0">
              <a:solidFill>
                <a:srgbClr val="FFFF00"/>
              </a:solidFill>
              <a:latin typeface="Iowan Old Style Black"/>
              <a:cs typeface="Iowan Old Style Black"/>
            </a:endParaRPr>
          </a:p>
        </p:txBody>
      </p:sp>
      <p:sp>
        <p:nvSpPr>
          <p:cNvPr id="5" name="TextBox 4"/>
          <p:cNvSpPr txBox="1"/>
          <p:nvPr/>
        </p:nvSpPr>
        <p:spPr>
          <a:xfrm>
            <a:off x="8455" y="306348"/>
            <a:ext cx="9106983" cy="1200329"/>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We are free in regard to religious practices / religious rules and regulations (such as cleanliness laws &amp; Sabbath laws)</a:t>
            </a:r>
          </a:p>
          <a:p>
            <a:pPr marL="265113" indent="-265113">
              <a:buFont typeface="Arial"/>
              <a:buChar char="•"/>
            </a:pPr>
            <a:r>
              <a:rPr lang="en-US" sz="2400" spc="120" dirty="0" smtClean="0">
                <a:solidFill>
                  <a:schemeClr val="bg1"/>
                </a:solidFill>
                <a:latin typeface="Times New Roman"/>
                <a:cs typeface="Times New Roman"/>
              </a:rPr>
              <a:t>We should not judge one another in regards to religious rules</a:t>
            </a:r>
            <a:endParaRPr lang="en-US" sz="2400" spc="120" dirty="0" smtClean="0">
              <a:solidFill>
                <a:schemeClr val="bg1"/>
              </a:solidFill>
              <a:latin typeface="Times New Roman"/>
              <a:cs typeface="Times New Roman"/>
            </a:endParaRPr>
          </a:p>
        </p:txBody>
      </p:sp>
      <p:sp>
        <p:nvSpPr>
          <p:cNvPr id="6" name="TextBox 5"/>
          <p:cNvSpPr txBox="1"/>
          <p:nvPr/>
        </p:nvSpPr>
        <p:spPr>
          <a:xfrm>
            <a:off x="3373" y="1763229"/>
            <a:ext cx="9106983" cy="861774"/>
          </a:xfrm>
          <a:prstGeom prst="rect">
            <a:avLst/>
          </a:prstGeom>
          <a:noFill/>
        </p:spPr>
        <p:txBody>
          <a:bodyPr wrap="square" rtlCol="0">
            <a:spAutoFit/>
          </a:bodyPr>
          <a:lstStyle/>
          <a:p>
            <a:pPr marL="265113" indent="-265113">
              <a:buFont typeface="Arial"/>
              <a:buChar char="•"/>
            </a:pPr>
            <a:r>
              <a:rPr lang="en-US" sz="2500" spc="120" dirty="0" smtClean="0">
                <a:solidFill>
                  <a:schemeClr val="bg1"/>
                </a:solidFill>
                <a:latin typeface="Times New Roman"/>
                <a:cs typeface="Times New Roman"/>
              </a:rPr>
              <a:t>We are not free in regard to moral and ethical conduct</a:t>
            </a:r>
          </a:p>
          <a:p>
            <a:pPr marL="265113" indent="-265113">
              <a:buFont typeface="Arial"/>
              <a:buChar char="•"/>
            </a:pPr>
            <a:r>
              <a:rPr lang="en-US" sz="2500" spc="120" dirty="0" smtClean="0">
                <a:solidFill>
                  <a:schemeClr val="bg1"/>
                </a:solidFill>
                <a:latin typeface="Times New Roman"/>
                <a:cs typeface="Times New Roman"/>
              </a:rPr>
              <a:t>It is our duty to hold one another accountable (1 </a:t>
            </a:r>
            <a:r>
              <a:rPr lang="en-US" sz="2500" spc="120" dirty="0" err="1" smtClean="0">
                <a:solidFill>
                  <a:schemeClr val="bg1"/>
                </a:solidFill>
                <a:latin typeface="Times New Roman"/>
                <a:cs typeface="Times New Roman"/>
              </a:rPr>
              <a:t>Cor</a:t>
            </a:r>
            <a:r>
              <a:rPr lang="en-US" sz="2500" spc="120" dirty="0" smtClean="0">
                <a:solidFill>
                  <a:schemeClr val="bg1"/>
                </a:solidFill>
                <a:latin typeface="Times New Roman"/>
                <a:cs typeface="Times New Roman"/>
              </a:rPr>
              <a:t> 5)</a:t>
            </a:r>
            <a:endParaRPr lang="en-US" sz="2500" spc="120" dirty="0" smtClean="0">
              <a:solidFill>
                <a:schemeClr val="bg1"/>
              </a:solidFill>
              <a:latin typeface="Times New Roman"/>
              <a:cs typeface="Times New Roman"/>
            </a:endParaRPr>
          </a:p>
        </p:txBody>
      </p:sp>
      <p:sp>
        <p:nvSpPr>
          <p:cNvPr id="8" name="TextBox 7"/>
          <p:cNvSpPr txBox="1"/>
          <p:nvPr/>
        </p:nvSpPr>
        <p:spPr>
          <a:xfrm>
            <a:off x="77611" y="3354176"/>
            <a:ext cx="8022781" cy="523220"/>
          </a:xfrm>
          <a:prstGeom prst="rect">
            <a:avLst/>
          </a:prstGeom>
          <a:noFill/>
          <a:ln w="19050">
            <a:solidFill>
              <a:schemeClr val="bg1"/>
            </a:solidFill>
          </a:ln>
        </p:spPr>
        <p:txBody>
          <a:bodyPr wrap="square" rtlCol="0">
            <a:spAutoFit/>
          </a:bodyPr>
          <a:lstStyle/>
          <a:p>
            <a:pPr algn="ctr"/>
            <a:r>
              <a:rPr lang="en-US" sz="2800" spc="120" dirty="0" smtClean="0">
                <a:solidFill>
                  <a:schemeClr val="bg1"/>
                </a:solidFill>
                <a:latin typeface="Times New Roman"/>
                <a:cs typeface="Times New Roman"/>
              </a:rPr>
              <a:t>Example 1 : - The Sabbath </a:t>
            </a:r>
            <a:r>
              <a:rPr lang="en-US" sz="2000" spc="120" dirty="0" smtClean="0">
                <a:solidFill>
                  <a:schemeClr val="bg1"/>
                </a:solidFill>
                <a:latin typeface="Times New Roman"/>
                <a:cs typeface="Times New Roman"/>
              </a:rPr>
              <a:t>(a compulsory day of rest)</a:t>
            </a:r>
            <a:endParaRPr lang="en-US" sz="2000" spc="120" dirty="0" smtClean="0">
              <a:solidFill>
                <a:schemeClr val="bg1"/>
              </a:solidFill>
              <a:latin typeface="Times New Roman"/>
              <a:cs typeface="Times New Roman"/>
            </a:endParaRPr>
          </a:p>
        </p:txBody>
      </p:sp>
      <p:sp>
        <p:nvSpPr>
          <p:cNvPr id="11" name="TextBox 10"/>
          <p:cNvSpPr txBox="1"/>
          <p:nvPr/>
        </p:nvSpPr>
        <p:spPr>
          <a:xfrm>
            <a:off x="77611" y="3822601"/>
            <a:ext cx="9106983" cy="2015936"/>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Christians are not bound by the laws of the Sabbath</a:t>
            </a:r>
          </a:p>
          <a:p>
            <a:pPr marL="265113" indent="-265113">
              <a:buFont typeface="Arial"/>
              <a:buChar char="•"/>
            </a:pPr>
            <a:r>
              <a:rPr lang="en-US" sz="2400" spc="120" dirty="0" smtClean="0">
                <a:solidFill>
                  <a:schemeClr val="bg1"/>
                </a:solidFill>
                <a:latin typeface="Times New Roman"/>
                <a:cs typeface="Times New Roman"/>
              </a:rPr>
              <a:t>We are free to play sport and work on the Sabbath</a:t>
            </a:r>
          </a:p>
          <a:p>
            <a:pPr marL="265113" indent="-265113">
              <a:buFont typeface="Arial"/>
              <a:buChar char="•"/>
            </a:pPr>
            <a:r>
              <a:rPr lang="en-US" sz="2400" spc="120" dirty="0" smtClean="0">
                <a:solidFill>
                  <a:schemeClr val="bg1"/>
                </a:solidFill>
                <a:latin typeface="Times New Roman"/>
                <a:cs typeface="Times New Roman"/>
              </a:rPr>
              <a:t>But we are also free to keep the Sabbath &amp; enjoy a day off</a:t>
            </a:r>
          </a:p>
          <a:p>
            <a:pPr marL="265113" indent="-265113">
              <a:buFont typeface="Arial"/>
              <a:buChar char="•"/>
            </a:pPr>
            <a:r>
              <a:rPr lang="en-US" sz="2400" spc="120" dirty="0" smtClean="0">
                <a:solidFill>
                  <a:schemeClr val="bg1"/>
                </a:solidFill>
                <a:latin typeface="Times New Roman"/>
                <a:cs typeface="Times New Roman"/>
              </a:rPr>
              <a:t>If I am convicted to keep a Sabbath, I shouldn’t expect everyone else to do the same</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uiExpand="1" build="p"/>
      <p:bldP spid="6" grpId="0" uiExpand="1" build="p"/>
      <p:bldP spid="8" grpId="0" animBg="1"/>
      <p:bldP spid="1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712" y="0"/>
            <a:ext cx="9078162" cy="923330"/>
          </a:xfrm>
          <a:prstGeom prst="rect">
            <a:avLst/>
          </a:prstGeom>
          <a:noFill/>
        </p:spPr>
        <p:txBody>
          <a:bodyPr wrap="square" rtlCol="0">
            <a:spAutoFit/>
          </a:bodyPr>
          <a:lstStyle/>
          <a:p>
            <a:pPr algn="ctr"/>
            <a:r>
              <a:rPr lang="en-US" sz="2700" dirty="0" smtClean="0">
                <a:solidFill>
                  <a:srgbClr val="FFFF00"/>
                </a:solidFill>
                <a:latin typeface="Iowan Old Style Black"/>
                <a:cs typeface="Iowan Old Style Black"/>
              </a:rPr>
              <a:t>The way we exercise our freedoms, impacts on our brothers and sisters in Christ</a:t>
            </a:r>
            <a:endParaRPr lang="en-US" sz="2700" dirty="0">
              <a:solidFill>
                <a:srgbClr val="FFFF00"/>
              </a:solidFill>
              <a:latin typeface="Iowan Old Style Black"/>
              <a:cs typeface="Iowan Old Style Black"/>
            </a:endParaRPr>
          </a:p>
        </p:txBody>
      </p:sp>
      <p:sp>
        <p:nvSpPr>
          <p:cNvPr id="8" name="TextBox 7"/>
          <p:cNvSpPr txBox="1"/>
          <p:nvPr/>
        </p:nvSpPr>
        <p:spPr>
          <a:xfrm>
            <a:off x="39115" y="856716"/>
            <a:ext cx="9069389" cy="523220"/>
          </a:xfrm>
          <a:prstGeom prst="rect">
            <a:avLst/>
          </a:prstGeom>
          <a:noFill/>
          <a:ln w="19050">
            <a:solidFill>
              <a:schemeClr val="bg1"/>
            </a:solidFill>
          </a:ln>
        </p:spPr>
        <p:txBody>
          <a:bodyPr wrap="square" rtlCol="0">
            <a:spAutoFit/>
          </a:bodyPr>
          <a:lstStyle/>
          <a:p>
            <a:pPr algn="ctr"/>
            <a:r>
              <a:rPr lang="en-US" sz="2800" spc="120" dirty="0" smtClean="0">
                <a:solidFill>
                  <a:schemeClr val="bg1"/>
                </a:solidFill>
                <a:latin typeface="Times New Roman"/>
                <a:cs typeface="Times New Roman"/>
              </a:rPr>
              <a:t>Example 2 : - Alcohol </a:t>
            </a:r>
            <a:r>
              <a:rPr lang="en-US" sz="2400" spc="120" dirty="0" smtClean="0">
                <a:solidFill>
                  <a:schemeClr val="bg1"/>
                </a:solidFill>
                <a:latin typeface="Times New Roman"/>
                <a:cs typeface="Times New Roman"/>
              </a:rPr>
              <a:t> (Is it a sin to drink alcohol?)</a:t>
            </a:r>
            <a:endParaRPr lang="en-US" sz="2400" spc="120" dirty="0" smtClean="0">
              <a:solidFill>
                <a:schemeClr val="bg1"/>
              </a:solidFill>
              <a:latin typeface="Times New Roman"/>
              <a:cs typeface="Times New Roman"/>
            </a:endParaRPr>
          </a:p>
        </p:txBody>
      </p:sp>
      <p:sp>
        <p:nvSpPr>
          <p:cNvPr id="11" name="TextBox 10"/>
          <p:cNvSpPr txBox="1"/>
          <p:nvPr/>
        </p:nvSpPr>
        <p:spPr>
          <a:xfrm>
            <a:off x="39115" y="1325141"/>
            <a:ext cx="9106983"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Drinking alcohol isn’t a sin.  </a:t>
            </a:r>
            <a:r>
              <a:rPr lang="en-US" sz="2400" u="sng" spc="120" dirty="0" smtClean="0">
                <a:solidFill>
                  <a:srgbClr val="FFFF00"/>
                </a:solidFill>
                <a:latin typeface="Times New Roman"/>
                <a:cs typeface="Times New Roman"/>
              </a:rPr>
              <a:t>But getting drunk, is a </a:t>
            </a:r>
            <a:r>
              <a:rPr lang="en-US" sz="2400" b="1" u="sng" spc="120" dirty="0" smtClean="0">
                <a:solidFill>
                  <a:srgbClr val="FFFF00"/>
                </a:solidFill>
                <a:latin typeface="Times New Roman"/>
                <a:cs typeface="Times New Roman"/>
              </a:rPr>
              <a:t>serious</a:t>
            </a:r>
            <a:r>
              <a:rPr lang="en-US" sz="2400" u="sng" spc="120" dirty="0" smtClean="0">
                <a:solidFill>
                  <a:srgbClr val="FFFF00"/>
                </a:solidFill>
                <a:latin typeface="Times New Roman"/>
                <a:cs typeface="Times New Roman"/>
              </a:rPr>
              <a:t> sin</a:t>
            </a:r>
            <a:r>
              <a:rPr lang="en-US" sz="2400" spc="120" dirty="0" smtClean="0">
                <a:solidFill>
                  <a:srgbClr val="FFFF00"/>
                </a:solidFill>
                <a:latin typeface="Times New Roman"/>
                <a:cs typeface="Times New Roman"/>
              </a:rPr>
              <a:t>.</a:t>
            </a:r>
            <a:endParaRPr lang="en-US" sz="2400" spc="120" dirty="0" smtClean="0">
              <a:solidFill>
                <a:srgbClr val="FFFF00"/>
              </a:solidFill>
              <a:latin typeface="Times New Roman"/>
              <a:cs typeface="Times New Roman"/>
            </a:endParaRPr>
          </a:p>
        </p:txBody>
      </p:sp>
      <p:sp>
        <p:nvSpPr>
          <p:cNvPr id="9" name="TextBox 8"/>
          <p:cNvSpPr txBox="1"/>
          <p:nvPr/>
        </p:nvSpPr>
        <p:spPr>
          <a:xfrm>
            <a:off x="107504" y="1726952"/>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In Christ, we are free to drink.  But in some cases, we are not:</a:t>
            </a:r>
            <a:endParaRPr lang="en-US" sz="2400" spc="120" dirty="0" smtClean="0">
              <a:solidFill>
                <a:schemeClr val="bg1"/>
              </a:solidFill>
              <a:latin typeface="Times New Roman"/>
              <a:cs typeface="Times New Roman"/>
            </a:endParaRPr>
          </a:p>
        </p:txBody>
      </p:sp>
      <p:sp>
        <p:nvSpPr>
          <p:cNvPr id="12" name="TextBox 11"/>
          <p:cNvSpPr txBox="1"/>
          <p:nvPr/>
        </p:nvSpPr>
        <p:spPr>
          <a:xfrm>
            <a:off x="-35508" y="2097963"/>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1.  When the laws of the land prohibit it</a:t>
            </a:r>
            <a:endParaRPr lang="en-US" sz="2400" spc="120" dirty="0" smtClean="0">
              <a:solidFill>
                <a:schemeClr val="bg1"/>
              </a:solidFill>
              <a:latin typeface="Times New Roman"/>
              <a:cs typeface="Times New Roman"/>
            </a:endParaRPr>
          </a:p>
        </p:txBody>
      </p:sp>
      <p:sp>
        <p:nvSpPr>
          <p:cNvPr id="13" name="TextBox 12"/>
          <p:cNvSpPr txBox="1"/>
          <p:nvPr/>
        </p:nvSpPr>
        <p:spPr>
          <a:xfrm>
            <a:off x="-24777" y="2479092"/>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2.  When it is likely to lead to drunkenness</a:t>
            </a:r>
            <a:endParaRPr lang="en-US" sz="2400" spc="120" dirty="0" smtClean="0">
              <a:solidFill>
                <a:schemeClr val="bg1"/>
              </a:solidFill>
              <a:latin typeface="Times New Roman"/>
              <a:cs typeface="Times New Roman"/>
            </a:endParaRPr>
          </a:p>
        </p:txBody>
      </p:sp>
      <p:sp>
        <p:nvSpPr>
          <p:cNvPr id="14" name="TextBox 13"/>
          <p:cNvSpPr txBox="1"/>
          <p:nvPr/>
        </p:nvSpPr>
        <p:spPr>
          <a:xfrm>
            <a:off x="618456" y="2850103"/>
            <a:ext cx="8496944" cy="461665"/>
          </a:xfrm>
          <a:prstGeom prst="rect">
            <a:avLst/>
          </a:prstGeom>
          <a:noFill/>
        </p:spPr>
        <p:txBody>
          <a:bodyPr wrap="square" rtlCol="0">
            <a:spAutoFit/>
          </a:bodyPr>
          <a:lstStyle/>
          <a:p>
            <a:pPr marL="342900" indent="-342900">
              <a:buFont typeface="Arial" charset="0"/>
              <a:buChar char="•"/>
            </a:pPr>
            <a:r>
              <a:rPr lang="en-US" sz="2300" spc="120" dirty="0" smtClean="0">
                <a:solidFill>
                  <a:schemeClr val="bg1"/>
                </a:solidFill>
                <a:latin typeface="Times New Roman"/>
                <a:cs typeface="Times New Roman"/>
              </a:rPr>
              <a:t>A personal line in the sand </a:t>
            </a:r>
            <a:r>
              <a:rPr lang="mr-IN" sz="2300" spc="120" dirty="0" smtClean="0">
                <a:solidFill>
                  <a:schemeClr val="bg1"/>
                </a:solidFill>
                <a:latin typeface="Times New Roman"/>
                <a:cs typeface="Times New Roman"/>
              </a:rPr>
              <a:t>–</a:t>
            </a:r>
            <a:r>
              <a:rPr lang="en-US" sz="2300" spc="120" dirty="0" smtClean="0">
                <a:solidFill>
                  <a:schemeClr val="bg1"/>
                </a:solidFill>
                <a:latin typeface="Times New Roman"/>
                <a:cs typeface="Times New Roman"/>
              </a:rPr>
              <a:t> when one is affected by it</a:t>
            </a:r>
            <a:endParaRPr lang="en-US" sz="2300" spc="120" dirty="0" smtClean="0">
              <a:solidFill>
                <a:schemeClr val="bg1"/>
              </a:solidFill>
              <a:latin typeface="Times New Roman"/>
              <a:cs typeface="Times New Roman"/>
            </a:endParaRPr>
          </a:p>
        </p:txBody>
      </p:sp>
      <p:sp>
        <p:nvSpPr>
          <p:cNvPr id="15" name="TextBox 14"/>
          <p:cNvSpPr txBox="1"/>
          <p:nvPr/>
        </p:nvSpPr>
        <p:spPr>
          <a:xfrm>
            <a:off x="-35508" y="3268916"/>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3.  When the Lord has convicted you to not drink</a:t>
            </a:r>
            <a:endParaRPr lang="en-US" sz="2400" spc="120" dirty="0" smtClean="0">
              <a:solidFill>
                <a:schemeClr val="bg1"/>
              </a:solidFill>
              <a:latin typeface="Times New Roman"/>
              <a:cs typeface="Times New Roman"/>
            </a:endParaRPr>
          </a:p>
        </p:txBody>
      </p:sp>
      <p:sp>
        <p:nvSpPr>
          <p:cNvPr id="17" name="TextBox 16"/>
          <p:cNvSpPr txBox="1"/>
          <p:nvPr/>
        </p:nvSpPr>
        <p:spPr>
          <a:xfrm>
            <a:off x="395536" y="3650045"/>
            <a:ext cx="8750562" cy="1107996"/>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The convicted honour the Lord by abstaining</a:t>
            </a:r>
          </a:p>
          <a:p>
            <a:pPr marL="342900" indent="-342900">
              <a:buFont typeface="Arial" charset="0"/>
              <a:buChar char="•"/>
            </a:pPr>
            <a:r>
              <a:rPr lang="en-US" sz="2200" spc="120" dirty="0" smtClean="0">
                <a:solidFill>
                  <a:schemeClr val="bg1"/>
                </a:solidFill>
                <a:latin typeface="Times New Roman"/>
                <a:cs typeface="Times New Roman"/>
              </a:rPr>
              <a:t>But don’t pass judgment on Christian brothers who don’t abstain</a:t>
            </a:r>
          </a:p>
          <a:p>
            <a:pPr marL="342900" indent="-342900">
              <a:buFont typeface="Arial" charset="0"/>
              <a:buChar char="•"/>
            </a:pPr>
            <a:r>
              <a:rPr lang="en-US" sz="2200" spc="120" dirty="0" smtClean="0">
                <a:solidFill>
                  <a:schemeClr val="bg1"/>
                </a:solidFill>
                <a:latin typeface="Times New Roman"/>
                <a:cs typeface="Times New Roman"/>
              </a:rPr>
              <a:t>Those who do drink, should honour the one who doesn’t</a:t>
            </a:r>
          </a:p>
        </p:txBody>
      </p:sp>
      <p:sp>
        <p:nvSpPr>
          <p:cNvPr id="18" name="TextBox 17"/>
          <p:cNvSpPr txBox="1"/>
          <p:nvPr/>
        </p:nvSpPr>
        <p:spPr>
          <a:xfrm>
            <a:off x="-61712" y="4657700"/>
            <a:ext cx="9106983"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4.  When drinking may cause somebody else to stumble</a:t>
            </a:r>
            <a:endParaRPr lang="en-US" sz="2400" spc="120" dirty="0" smtClean="0">
              <a:solidFill>
                <a:schemeClr val="bg1"/>
              </a:solidFill>
              <a:latin typeface="Times New Roman"/>
              <a:cs typeface="Times New Roman"/>
            </a:endParaRPr>
          </a:p>
        </p:txBody>
      </p:sp>
      <p:sp>
        <p:nvSpPr>
          <p:cNvPr id="19" name="TextBox 18"/>
          <p:cNvSpPr txBox="1"/>
          <p:nvPr/>
        </p:nvSpPr>
        <p:spPr>
          <a:xfrm>
            <a:off x="395536" y="5017740"/>
            <a:ext cx="8755240" cy="446276"/>
          </a:xfrm>
          <a:prstGeom prst="rect">
            <a:avLst/>
          </a:prstGeom>
          <a:noFill/>
        </p:spPr>
        <p:txBody>
          <a:bodyPr wrap="square" rtlCol="0">
            <a:spAutoFit/>
          </a:bodyPr>
          <a:lstStyle/>
          <a:p>
            <a:pPr marL="342900" indent="-342900">
              <a:buFont typeface="Arial" charset="0"/>
              <a:buChar char="•"/>
            </a:pPr>
            <a:r>
              <a:rPr lang="en-US" sz="2200" spc="120" dirty="0" err="1" smtClean="0">
                <a:solidFill>
                  <a:schemeClr val="bg1"/>
                </a:solidFill>
                <a:latin typeface="Times New Roman"/>
                <a:cs typeface="Times New Roman"/>
              </a:rPr>
              <a:t>Eg</a:t>
            </a:r>
            <a:r>
              <a:rPr lang="en-US" sz="2200" spc="120" dirty="0" smtClean="0">
                <a:solidFill>
                  <a:schemeClr val="bg1"/>
                </a:solidFill>
                <a:latin typeface="Times New Roman"/>
                <a:cs typeface="Times New Roman"/>
              </a:rPr>
              <a:t>.  An alcoholic present / others likely to get drunk</a:t>
            </a:r>
          </a:p>
        </p:txBody>
      </p:sp>
    </p:spTree>
    <p:extLst>
      <p:ext uri="{BB962C8B-B14F-4D97-AF65-F5344CB8AC3E}">
        <p14:creationId xmlns:p14="http://schemas.microsoft.com/office/powerpoint/2010/main" val="155034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p:bldP spid="9" grpId="0"/>
      <p:bldP spid="12" grpId="0"/>
      <p:bldP spid="13" grpId="0"/>
      <p:bldP spid="14" grpId="0"/>
      <p:bldP spid="15" grpId="0"/>
      <p:bldP spid="17" grpId="0" build="p"/>
      <p:bldP spid="18" grpId="0"/>
      <p:bldP spid="19"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38741</TotalTime>
  <Words>669</Words>
  <Application>Microsoft Macintosh PowerPoint</Application>
  <PresentationFormat>On-screen Show (16:10)</PresentationFormat>
  <Paragraphs>69</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Comic Sans MS</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400</cp:revision>
  <cp:lastPrinted>2016-11-24T08:02:51Z</cp:lastPrinted>
  <dcterms:created xsi:type="dcterms:W3CDTF">2016-11-04T06:28:01Z</dcterms:created>
  <dcterms:modified xsi:type="dcterms:W3CDTF">2016-11-24T08:06:57Z</dcterms:modified>
</cp:coreProperties>
</file>